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70" r:id="rId5"/>
    <p:sldId id="271" r:id="rId6"/>
    <p:sldId id="268" r:id="rId7"/>
    <p:sldId id="273" r:id="rId8"/>
    <p:sldId id="264" r:id="rId9"/>
    <p:sldId id="269" r:id="rId10"/>
    <p:sldId id="274" r:id="rId11"/>
    <p:sldId id="275" r:id="rId12"/>
    <p:sldId id="266" r:id="rId13"/>
    <p:sldId id="272" r:id="rId14"/>
    <p:sldId id="276" r:id="rId15"/>
    <p:sldId id="265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85" d="100"/>
          <a:sy n="85" d="100"/>
        </p:scale>
        <p:origin x="10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E81D46-31A4-054C-8FC5-CAE7A552FF39}" type="doc">
      <dgm:prSet loTypeId="urn:microsoft.com/office/officeart/2005/8/layout/process1" loCatId="" qsTypeId="urn:microsoft.com/office/officeart/2005/8/quickstyle/simple3" qsCatId="simple" csTypeId="urn:microsoft.com/office/officeart/2005/8/colors/accent1_2" csCatId="accent1" phldr="1"/>
      <dgm:spPr/>
    </dgm:pt>
    <dgm:pt modelId="{EC05FE69-1FA4-314B-8107-E0FE5B93619E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R</a:t>
          </a:r>
          <a:r>
            <a:rPr lang="fr-FR" dirty="0"/>
            <a:t>  Message codé</a:t>
          </a:r>
        </a:p>
      </dgm:t>
    </dgm:pt>
    <dgm:pt modelId="{D3C8F566-C49F-A041-8A14-7B9E43BAFD01}" type="parTrans" cxnId="{DF8FFF06-623A-084F-B93D-D6AD061D563A}">
      <dgm:prSet/>
      <dgm:spPr/>
      <dgm:t>
        <a:bodyPr/>
        <a:lstStyle/>
        <a:p>
          <a:endParaRPr lang="fr-FR"/>
        </a:p>
      </dgm:t>
    </dgm:pt>
    <dgm:pt modelId="{152EC1B2-C91A-D049-8651-08339E619A2D}" type="sibTrans" cxnId="{DF8FFF06-623A-084F-B93D-D6AD061D563A}">
      <dgm:prSet/>
      <dgm:spPr/>
      <dgm:t>
        <a:bodyPr/>
        <a:lstStyle/>
        <a:p>
          <a:endParaRPr lang="fr-FR"/>
        </a:p>
      </dgm:t>
    </dgm:pt>
    <dgm:pt modelId="{FC90D5B3-067D-3E42-A4D7-DDEDE218CF02}">
      <dgm:prSet phldrT="[Texte]"/>
      <dgm:spPr/>
      <dgm:t>
        <a:bodyPr/>
        <a:lstStyle/>
        <a:p>
          <a:r>
            <a:rPr lang="fr-FR" dirty="0"/>
            <a:t>Système d’équations grâce à la </a:t>
          </a:r>
          <a:r>
            <a:rPr lang="fr-FR" dirty="0">
              <a:solidFill>
                <a:srgbClr val="FF0000"/>
              </a:solidFill>
            </a:rPr>
            <a:t>matrice de contrôle</a:t>
          </a:r>
        </a:p>
      </dgm:t>
    </dgm:pt>
    <dgm:pt modelId="{4DC7F78D-D9BE-2045-AF46-2447A7664C9F}" type="parTrans" cxnId="{1FC8546D-B73C-5F4F-BE81-7B02E8B8F33E}">
      <dgm:prSet/>
      <dgm:spPr/>
      <dgm:t>
        <a:bodyPr/>
        <a:lstStyle/>
        <a:p>
          <a:endParaRPr lang="fr-FR"/>
        </a:p>
      </dgm:t>
    </dgm:pt>
    <dgm:pt modelId="{41825AE6-F213-2A41-A62F-58A0D8FB15D6}" type="sibTrans" cxnId="{1FC8546D-B73C-5F4F-BE81-7B02E8B8F33E}">
      <dgm:prSet/>
      <dgm:spPr/>
      <dgm:t>
        <a:bodyPr/>
        <a:lstStyle/>
        <a:p>
          <a:endParaRPr lang="fr-FR"/>
        </a:p>
      </dgm:t>
    </dgm:pt>
    <dgm:pt modelId="{BBA47DDD-822A-AE43-A229-730315C0A90D}">
      <dgm:prSet/>
      <dgm:spPr/>
      <dgm:t>
        <a:bodyPr/>
        <a:lstStyle/>
        <a:p>
          <a:r>
            <a:rPr lang="fr-FR" dirty="0"/>
            <a:t>Résolution donnant les polynôme</a:t>
          </a:r>
        </a:p>
        <a:p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0</a:t>
          </a:r>
          <a:r>
            <a:rPr lang="fr-FR" dirty="0"/>
            <a:t> et </a:t>
          </a:r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1</a:t>
          </a:r>
          <a:endParaRPr lang="fr-FR" dirty="0"/>
        </a:p>
      </dgm:t>
    </dgm:pt>
    <dgm:pt modelId="{F939F5EB-1B9B-6240-B39E-312C8AEDA3DE}" type="parTrans" cxnId="{685B6D7F-D68B-9045-B187-38B14D1A0313}">
      <dgm:prSet/>
      <dgm:spPr/>
      <dgm:t>
        <a:bodyPr/>
        <a:lstStyle/>
        <a:p>
          <a:endParaRPr lang="fr-FR"/>
        </a:p>
      </dgm:t>
    </dgm:pt>
    <dgm:pt modelId="{459FFDE4-89EB-1341-B13F-B6ACE7410133}" type="sibTrans" cxnId="{685B6D7F-D68B-9045-B187-38B14D1A0313}">
      <dgm:prSet/>
      <dgm:spPr/>
      <dgm:t>
        <a:bodyPr/>
        <a:lstStyle/>
        <a:p>
          <a:endParaRPr lang="fr-FR"/>
        </a:p>
      </dgm:t>
    </dgm:pt>
    <dgm:pt modelId="{CA6296D6-97A0-074B-B91C-869F58EF1B1B}">
      <dgm:prSet/>
      <dgm:spPr/>
      <dgm:t>
        <a:bodyPr/>
        <a:lstStyle/>
        <a:p>
          <a:r>
            <a:rPr lang="fr-FR" dirty="0"/>
            <a:t>-Q</a:t>
          </a:r>
          <a:r>
            <a:rPr lang="fr-FR" baseline="-25000" dirty="0"/>
            <a:t>0</a:t>
          </a:r>
          <a:r>
            <a:rPr lang="fr-FR" dirty="0"/>
            <a:t>/Q</a:t>
          </a:r>
          <a:r>
            <a:rPr lang="fr-FR" baseline="-25000" dirty="0"/>
            <a:t>1</a:t>
          </a:r>
          <a:r>
            <a:rPr lang="fr-FR" dirty="0"/>
            <a:t> = </a:t>
          </a:r>
          <a:r>
            <a:rPr lang="fr-FR" dirty="0">
              <a:solidFill>
                <a:srgbClr val="FF0000"/>
              </a:solidFill>
            </a:rPr>
            <a:t>U</a:t>
          </a:r>
          <a:r>
            <a:rPr lang="fr-FR" dirty="0"/>
            <a:t> : message initial</a:t>
          </a:r>
        </a:p>
      </dgm:t>
    </dgm:pt>
    <dgm:pt modelId="{758FF140-FB1A-924F-BF02-B23E08A5B6B0}" type="parTrans" cxnId="{EB6ACEB9-BF02-1048-AC5E-EF81D1FA9456}">
      <dgm:prSet/>
      <dgm:spPr/>
      <dgm:t>
        <a:bodyPr/>
        <a:lstStyle/>
        <a:p>
          <a:endParaRPr lang="fr-FR"/>
        </a:p>
      </dgm:t>
    </dgm:pt>
    <dgm:pt modelId="{3E65A9D2-4230-C442-9E0D-7740108F6F90}" type="sibTrans" cxnId="{EB6ACEB9-BF02-1048-AC5E-EF81D1FA9456}">
      <dgm:prSet/>
      <dgm:spPr/>
      <dgm:t>
        <a:bodyPr/>
        <a:lstStyle/>
        <a:p>
          <a:endParaRPr lang="fr-FR"/>
        </a:p>
      </dgm:t>
    </dgm:pt>
    <dgm:pt modelId="{EF8E3E77-15AB-F845-B76D-9021604FE2DD}" type="pres">
      <dgm:prSet presAssocID="{A5E81D46-31A4-054C-8FC5-CAE7A552FF39}" presName="Name0" presStyleCnt="0">
        <dgm:presLayoutVars>
          <dgm:dir/>
          <dgm:resizeHandles val="exact"/>
        </dgm:presLayoutVars>
      </dgm:prSet>
      <dgm:spPr/>
    </dgm:pt>
    <dgm:pt modelId="{EF7F5A5A-DFDD-F842-88DB-499AB9070129}" type="pres">
      <dgm:prSet presAssocID="{EC05FE69-1FA4-314B-8107-E0FE5B93619E}" presName="node" presStyleLbl="node1" presStyleIdx="0" presStyleCnt="4">
        <dgm:presLayoutVars>
          <dgm:bulletEnabled val="1"/>
        </dgm:presLayoutVars>
      </dgm:prSet>
      <dgm:spPr/>
    </dgm:pt>
    <dgm:pt modelId="{63DFC725-6819-5747-BCCB-5952D40F1BAE}" type="pres">
      <dgm:prSet presAssocID="{152EC1B2-C91A-D049-8651-08339E619A2D}" presName="sibTrans" presStyleLbl="sibTrans2D1" presStyleIdx="0" presStyleCnt="3"/>
      <dgm:spPr/>
    </dgm:pt>
    <dgm:pt modelId="{7AD10B0C-35FC-4248-9F09-DBA764B9C6F2}" type="pres">
      <dgm:prSet presAssocID="{152EC1B2-C91A-D049-8651-08339E619A2D}" presName="connectorText" presStyleLbl="sibTrans2D1" presStyleIdx="0" presStyleCnt="3"/>
      <dgm:spPr/>
    </dgm:pt>
    <dgm:pt modelId="{BB95484B-3A1C-DC4E-A17A-DBAC506844F5}" type="pres">
      <dgm:prSet presAssocID="{FC90D5B3-067D-3E42-A4D7-DDEDE218CF02}" presName="node" presStyleLbl="node1" presStyleIdx="1" presStyleCnt="4">
        <dgm:presLayoutVars>
          <dgm:bulletEnabled val="1"/>
        </dgm:presLayoutVars>
      </dgm:prSet>
      <dgm:spPr/>
    </dgm:pt>
    <dgm:pt modelId="{670B1301-A866-9C45-860C-876B2A41A1A1}" type="pres">
      <dgm:prSet presAssocID="{41825AE6-F213-2A41-A62F-58A0D8FB15D6}" presName="sibTrans" presStyleLbl="sibTrans2D1" presStyleIdx="1" presStyleCnt="3"/>
      <dgm:spPr/>
    </dgm:pt>
    <dgm:pt modelId="{E9DBCE43-EC13-984D-B43D-0C95FEB0DF84}" type="pres">
      <dgm:prSet presAssocID="{41825AE6-F213-2A41-A62F-58A0D8FB15D6}" presName="connectorText" presStyleLbl="sibTrans2D1" presStyleIdx="1" presStyleCnt="3"/>
      <dgm:spPr/>
    </dgm:pt>
    <dgm:pt modelId="{ED08B8D4-9013-2E4A-82CC-4322B28A8AD1}" type="pres">
      <dgm:prSet presAssocID="{BBA47DDD-822A-AE43-A229-730315C0A90D}" presName="node" presStyleLbl="node1" presStyleIdx="2" presStyleCnt="4" custLinFactNeighborX="1716" custLinFactNeighborY="-586">
        <dgm:presLayoutVars>
          <dgm:bulletEnabled val="1"/>
        </dgm:presLayoutVars>
      </dgm:prSet>
      <dgm:spPr/>
    </dgm:pt>
    <dgm:pt modelId="{3AF7818B-A602-FA43-BACC-0EB5674E90FB}" type="pres">
      <dgm:prSet presAssocID="{459FFDE4-89EB-1341-B13F-B6ACE7410133}" presName="sibTrans" presStyleLbl="sibTrans2D1" presStyleIdx="2" presStyleCnt="3"/>
      <dgm:spPr/>
    </dgm:pt>
    <dgm:pt modelId="{69468124-A546-1341-B822-B62AFD27B645}" type="pres">
      <dgm:prSet presAssocID="{459FFDE4-89EB-1341-B13F-B6ACE7410133}" presName="connectorText" presStyleLbl="sibTrans2D1" presStyleIdx="2" presStyleCnt="3"/>
      <dgm:spPr/>
    </dgm:pt>
    <dgm:pt modelId="{FF61E77E-4E4E-8341-9AB0-A0D2FB92EF37}" type="pres">
      <dgm:prSet presAssocID="{CA6296D6-97A0-074B-B91C-869F58EF1B1B}" presName="node" presStyleLbl="node1" presStyleIdx="3" presStyleCnt="4">
        <dgm:presLayoutVars>
          <dgm:bulletEnabled val="1"/>
        </dgm:presLayoutVars>
      </dgm:prSet>
      <dgm:spPr/>
    </dgm:pt>
  </dgm:ptLst>
  <dgm:cxnLst>
    <dgm:cxn modelId="{DF8FFF06-623A-084F-B93D-D6AD061D563A}" srcId="{A5E81D46-31A4-054C-8FC5-CAE7A552FF39}" destId="{EC05FE69-1FA4-314B-8107-E0FE5B93619E}" srcOrd="0" destOrd="0" parTransId="{D3C8F566-C49F-A041-8A14-7B9E43BAFD01}" sibTransId="{152EC1B2-C91A-D049-8651-08339E619A2D}"/>
    <dgm:cxn modelId="{CA4D5726-91C1-6741-B1D3-5C59CE8B750E}" type="presOf" srcId="{41825AE6-F213-2A41-A62F-58A0D8FB15D6}" destId="{670B1301-A866-9C45-860C-876B2A41A1A1}" srcOrd="0" destOrd="0" presId="urn:microsoft.com/office/officeart/2005/8/layout/process1"/>
    <dgm:cxn modelId="{26AEEA32-949A-9147-8988-95A29708ACB4}" type="presOf" srcId="{152EC1B2-C91A-D049-8651-08339E619A2D}" destId="{63DFC725-6819-5747-BCCB-5952D40F1BAE}" srcOrd="0" destOrd="0" presId="urn:microsoft.com/office/officeart/2005/8/layout/process1"/>
    <dgm:cxn modelId="{66814561-AEC2-B649-87E0-D0C3AE8677D2}" type="presOf" srcId="{EC05FE69-1FA4-314B-8107-E0FE5B93619E}" destId="{EF7F5A5A-DFDD-F842-88DB-499AB9070129}" srcOrd="0" destOrd="0" presId="urn:microsoft.com/office/officeart/2005/8/layout/process1"/>
    <dgm:cxn modelId="{9FF31366-B38D-634C-BCF9-D3E02A4AC332}" type="presOf" srcId="{459FFDE4-89EB-1341-B13F-B6ACE7410133}" destId="{3AF7818B-A602-FA43-BACC-0EB5674E90FB}" srcOrd="0" destOrd="0" presId="urn:microsoft.com/office/officeart/2005/8/layout/process1"/>
    <dgm:cxn modelId="{1FC8546D-B73C-5F4F-BE81-7B02E8B8F33E}" srcId="{A5E81D46-31A4-054C-8FC5-CAE7A552FF39}" destId="{FC90D5B3-067D-3E42-A4D7-DDEDE218CF02}" srcOrd="1" destOrd="0" parTransId="{4DC7F78D-D9BE-2045-AF46-2447A7664C9F}" sibTransId="{41825AE6-F213-2A41-A62F-58A0D8FB15D6}"/>
    <dgm:cxn modelId="{685B6D7F-D68B-9045-B187-38B14D1A0313}" srcId="{A5E81D46-31A4-054C-8FC5-CAE7A552FF39}" destId="{BBA47DDD-822A-AE43-A229-730315C0A90D}" srcOrd="2" destOrd="0" parTransId="{F939F5EB-1B9B-6240-B39E-312C8AEDA3DE}" sibTransId="{459FFDE4-89EB-1341-B13F-B6ACE7410133}"/>
    <dgm:cxn modelId="{CBAF0C8D-C1F7-C44A-AA63-94C54286F993}" type="presOf" srcId="{BBA47DDD-822A-AE43-A229-730315C0A90D}" destId="{ED08B8D4-9013-2E4A-82CC-4322B28A8AD1}" srcOrd="0" destOrd="0" presId="urn:microsoft.com/office/officeart/2005/8/layout/process1"/>
    <dgm:cxn modelId="{2AABA395-0A47-6547-B825-E96F4AA414EF}" type="presOf" srcId="{459FFDE4-89EB-1341-B13F-B6ACE7410133}" destId="{69468124-A546-1341-B822-B62AFD27B645}" srcOrd="1" destOrd="0" presId="urn:microsoft.com/office/officeart/2005/8/layout/process1"/>
    <dgm:cxn modelId="{D262E29B-704D-7A4D-AED5-3AE124BFBB58}" type="presOf" srcId="{CA6296D6-97A0-074B-B91C-869F58EF1B1B}" destId="{FF61E77E-4E4E-8341-9AB0-A0D2FB92EF37}" srcOrd="0" destOrd="0" presId="urn:microsoft.com/office/officeart/2005/8/layout/process1"/>
    <dgm:cxn modelId="{BE03E1A1-63F8-6040-B13C-EF333F01FCD3}" type="presOf" srcId="{FC90D5B3-067D-3E42-A4D7-DDEDE218CF02}" destId="{BB95484B-3A1C-DC4E-A17A-DBAC506844F5}" srcOrd="0" destOrd="0" presId="urn:microsoft.com/office/officeart/2005/8/layout/process1"/>
    <dgm:cxn modelId="{EEB3C9B7-1F43-3C4B-9B1D-7AAF09A902A7}" type="presOf" srcId="{41825AE6-F213-2A41-A62F-58A0D8FB15D6}" destId="{E9DBCE43-EC13-984D-B43D-0C95FEB0DF84}" srcOrd="1" destOrd="0" presId="urn:microsoft.com/office/officeart/2005/8/layout/process1"/>
    <dgm:cxn modelId="{EB6ACEB9-BF02-1048-AC5E-EF81D1FA9456}" srcId="{A5E81D46-31A4-054C-8FC5-CAE7A552FF39}" destId="{CA6296D6-97A0-074B-B91C-869F58EF1B1B}" srcOrd="3" destOrd="0" parTransId="{758FF140-FB1A-924F-BF02-B23E08A5B6B0}" sibTransId="{3E65A9D2-4230-C442-9E0D-7740108F6F90}"/>
    <dgm:cxn modelId="{ECEBB1EB-EA5B-0B4D-92AE-44DFC4CDD3D9}" type="presOf" srcId="{A5E81D46-31A4-054C-8FC5-CAE7A552FF39}" destId="{EF8E3E77-15AB-F845-B76D-9021604FE2DD}" srcOrd="0" destOrd="0" presId="urn:microsoft.com/office/officeart/2005/8/layout/process1"/>
    <dgm:cxn modelId="{D93B88FD-4AC2-FB4E-8C2A-8D11747C217B}" type="presOf" srcId="{152EC1B2-C91A-D049-8651-08339E619A2D}" destId="{7AD10B0C-35FC-4248-9F09-DBA764B9C6F2}" srcOrd="1" destOrd="0" presId="urn:microsoft.com/office/officeart/2005/8/layout/process1"/>
    <dgm:cxn modelId="{238AF18D-C5B0-254E-BA87-B743BE1CE03E}" type="presParOf" srcId="{EF8E3E77-15AB-F845-B76D-9021604FE2DD}" destId="{EF7F5A5A-DFDD-F842-88DB-499AB9070129}" srcOrd="0" destOrd="0" presId="urn:microsoft.com/office/officeart/2005/8/layout/process1"/>
    <dgm:cxn modelId="{D86C31BD-5DE0-914C-87F1-8AA26E94559C}" type="presParOf" srcId="{EF8E3E77-15AB-F845-B76D-9021604FE2DD}" destId="{63DFC725-6819-5747-BCCB-5952D40F1BAE}" srcOrd="1" destOrd="0" presId="urn:microsoft.com/office/officeart/2005/8/layout/process1"/>
    <dgm:cxn modelId="{B7698267-C792-784A-BCE6-18674D74A37D}" type="presParOf" srcId="{63DFC725-6819-5747-BCCB-5952D40F1BAE}" destId="{7AD10B0C-35FC-4248-9F09-DBA764B9C6F2}" srcOrd="0" destOrd="0" presId="urn:microsoft.com/office/officeart/2005/8/layout/process1"/>
    <dgm:cxn modelId="{7957CF0A-E2E1-C542-9F61-72177D7A3C77}" type="presParOf" srcId="{EF8E3E77-15AB-F845-B76D-9021604FE2DD}" destId="{BB95484B-3A1C-DC4E-A17A-DBAC506844F5}" srcOrd="2" destOrd="0" presId="urn:microsoft.com/office/officeart/2005/8/layout/process1"/>
    <dgm:cxn modelId="{A725F64F-4763-F24F-A0C2-DDF852E49D79}" type="presParOf" srcId="{EF8E3E77-15AB-F845-B76D-9021604FE2DD}" destId="{670B1301-A866-9C45-860C-876B2A41A1A1}" srcOrd="3" destOrd="0" presId="urn:microsoft.com/office/officeart/2005/8/layout/process1"/>
    <dgm:cxn modelId="{44D4E4FE-BF08-5347-A991-7896B107C113}" type="presParOf" srcId="{670B1301-A866-9C45-860C-876B2A41A1A1}" destId="{E9DBCE43-EC13-984D-B43D-0C95FEB0DF84}" srcOrd="0" destOrd="0" presId="urn:microsoft.com/office/officeart/2005/8/layout/process1"/>
    <dgm:cxn modelId="{905EACC5-1254-3742-9884-490B6D2EE85D}" type="presParOf" srcId="{EF8E3E77-15AB-F845-B76D-9021604FE2DD}" destId="{ED08B8D4-9013-2E4A-82CC-4322B28A8AD1}" srcOrd="4" destOrd="0" presId="urn:microsoft.com/office/officeart/2005/8/layout/process1"/>
    <dgm:cxn modelId="{C717FBBD-5C7B-4F46-8C52-649BEA03E02F}" type="presParOf" srcId="{EF8E3E77-15AB-F845-B76D-9021604FE2DD}" destId="{3AF7818B-A602-FA43-BACC-0EB5674E90FB}" srcOrd="5" destOrd="0" presId="urn:microsoft.com/office/officeart/2005/8/layout/process1"/>
    <dgm:cxn modelId="{C2B1574B-D635-094B-8F3F-8AB9EB182BBE}" type="presParOf" srcId="{3AF7818B-A602-FA43-BACC-0EB5674E90FB}" destId="{69468124-A546-1341-B822-B62AFD27B645}" srcOrd="0" destOrd="0" presId="urn:microsoft.com/office/officeart/2005/8/layout/process1"/>
    <dgm:cxn modelId="{C722A6A4-9871-EE41-B014-B7CF4DB85926}" type="presParOf" srcId="{EF8E3E77-15AB-F845-B76D-9021604FE2DD}" destId="{FF61E77E-4E4E-8341-9AB0-A0D2FB92EF37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F5A5A-DFDD-F842-88DB-499AB9070129}">
      <dsp:nvSpPr>
        <dsp:cNvPr id="0" name=""/>
        <dsp:cNvSpPr/>
      </dsp:nvSpPr>
      <dsp:spPr>
        <a:xfrm>
          <a:off x="3759" y="166917"/>
          <a:ext cx="1643948" cy="14949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R</a:t>
          </a:r>
          <a:r>
            <a:rPr lang="fr-FR" sz="1800" kern="1200" dirty="0"/>
            <a:t>  Message codé</a:t>
          </a:r>
        </a:p>
      </dsp:txBody>
      <dsp:txXfrm>
        <a:off x="47545" y="210703"/>
        <a:ext cx="1556376" cy="1407393"/>
      </dsp:txXfrm>
    </dsp:sp>
    <dsp:sp modelId="{63DFC725-6819-5747-BCCB-5952D40F1BAE}">
      <dsp:nvSpPr>
        <dsp:cNvPr id="0" name=""/>
        <dsp:cNvSpPr/>
      </dsp:nvSpPr>
      <dsp:spPr>
        <a:xfrm>
          <a:off x="1812103" y="710550"/>
          <a:ext cx="348517" cy="40769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400" kern="1200"/>
        </a:p>
      </dsp:txBody>
      <dsp:txXfrm>
        <a:off x="1812103" y="792090"/>
        <a:ext cx="243962" cy="244619"/>
      </dsp:txXfrm>
    </dsp:sp>
    <dsp:sp modelId="{BB95484B-3A1C-DC4E-A17A-DBAC506844F5}">
      <dsp:nvSpPr>
        <dsp:cNvPr id="0" name=""/>
        <dsp:cNvSpPr/>
      </dsp:nvSpPr>
      <dsp:spPr>
        <a:xfrm>
          <a:off x="2305288" y="166917"/>
          <a:ext cx="1643948" cy="14949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Système d’équations grâce à la </a:t>
          </a:r>
          <a:r>
            <a:rPr lang="fr-FR" sz="1800" kern="1200" dirty="0">
              <a:solidFill>
                <a:srgbClr val="FF0000"/>
              </a:solidFill>
            </a:rPr>
            <a:t>matrice de contrôle</a:t>
          </a:r>
        </a:p>
      </dsp:txBody>
      <dsp:txXfrm>
        <a:off x="2349074" y="210703"/>
        <a:ext cx="1556376" cy="1407393"/>
      </dsp:txXfrm>
    </dsp:sp>
    <dsp:sp modelId="{670B1301-A866-9C45-860C-876B2A41A1A1}">
      <dsp:nvSpPr>
        <dsp:cNvPr id="0" name=""/>
        <dsp:cNvSpPr/>
      </dsp:nvSpPr>
      <dsp:spPr>
        <a:xfrm rot="21586979">
          <a:off x="4116451" y="706132"/>
          <a:ext cx="354500" cy="40769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400" kern="1200"/>
        </a:p>
      </dsp:txBody>
      <dsp:txXfrm>
        <a:off x="4116451" y="787873"/>
        <a:ext cx="248150" cy="244619"/>
      </dsp:txXfrm>
    </dsp:sp>
    <dsp:sp modelId="{ED08B8D4-9013-2E4A-82CC-4322B28A8AD1}">
      <dsp:nvSpPr>
        <dsp:cNvPr id="0" name=""/>
        <dsp:cNvSpPr/>
      </dsp:nvSpPr>
      <dsp:spPr>
        <a:xfrm>
          <a:off x="4618100" y="158156"/>
          <a:ext cx="1643948" cy="14949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Résolution donnant les polynôme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0</a:t>
          </a:r>
          <a:r>
            <a:rPr lang="fr-FR" sz="1800" kern="1200" dirty="0"/>
            <a:t> et </a:t>
          </a: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1</a:t>
          </a:r>
          <a:endParaRPr lang="fr-FR" sz="1800" kern="1200" dirty="0"/>
        </a:p>
      </dsp:txBody>
      <dsp:txXfrm>
        <a:off x="4661886" y="201942"/>
        <a:ext cx="1556376" cy="1407393"/>
      </dsp:txXfrm>
    </dsp:sp>
    <dsp:sp modelId="{3AF7818B-A602-FA43-BACC-0EB5674E90FB}">
      <dsp:nvSpPr>
        <dsp:cNvPr id="0" name=""/>
        <dsp:cNvSpPr/>
      </dsp:nvSpPr>
      <dsp:spPr>
        <a:xfrm rot="13150">
          <a:off x="6423621" y="706207"/>
          <a:ext cx="342539" cy="40769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400" kern="1200"/>
        </a:p>
      </dsp:txBody>
      <dsp:txXfrm>
        <a:off x="6423621" y="787550"/>
        <a:ext cx="239777" cy="244619"/>
      </dsp:txXfrm>
    </dsp:sp>
    <dsp:sp modelId="{FF61E77E-4E4E-8341-9AB0-A0D2FB92EF37}">
      <dsp:nvSpPr>
        <dsp:cNvPr id="0" name=""/>
        <dsp:cNvSpPr/>
      </dsp:nvSpPr>
      <dsp:spPr>
        <a:xfrm>
          <a:off x="6908344" y="166917"/>
          <a:ext cx="1643948" cy="14949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-Q</a:t>
          </a:r>
          <a:r>
            <a:rPr lang="fr-FR" sz="1800" kern="1200" baseline="-25000" dirty="0"/>
            <a:t>0</a:t>
          </a:r>
          <a:r>
            <a:rPr lang="fr-FR" sz="1800" kern="1200" dirty="0"/>
            <a:t>/Q</a:t>
          </a:r>
          <a:r>
            <a:rPr lang="fr-FR" sz="1800" kern="1200" baseline="-25000" dirty="0"/>
            <a:t>1</a:t>
          </a:r>
          <a:r>
            <a:rPr lang="fr-FR" sz="1800" kern="1200" dirty="0"/>
            <a:t> = </a:t>
          </a:r>
          <a:r>
            <a:rPr lang="fr-FR" sz="1800" kern="1200" dirty="0">
              <a:solidFill>
                <a:srgbClr val="FF0000"/>
              </a:solidFill>
            </a:rPr>
            <a:t>U</a:t>
          </a:r>
          <a:r>
            <a:rPr lang="fr-FR" sz="1800" kern="1200" dirty="0"/>
            <a:t> : message initial</a:t>
          </a:r>
        </a:p>
      </dsp:txBody>
      <dsp:txXfrm>
        <a:off x="6952130" y="210703"/>
        <a:ext cx="1556376" cy="14073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tiff>
</file>

<file path=ppt/media/image24.tiff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DAD92-71BA-1F48-B086-5CC231F4F1F5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CDA1B-D334-1E4E-BB5C-BAA14BF15A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676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708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3268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268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7550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D8AC3-1616-0A46-AA8A-FAD4A0156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262D0EB-6391-1247-B17B-B167D1DB7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4913A3-193C-4947-8753-A74039150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914575-6C08-724F-A1D8-460B1BD78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732A77-9DC9-6C40-8D66-EB18BA1F9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868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CF30AF-AAF2-284D-A99A-27B323D7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967FC28-8E39-D64E-97A2-301CD8CD8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014253-8301-A649-9E80-06E04797E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72AB7B-CE4C-3746-A7CC-D0095DDF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E38621-69DB-724D-9466-3C8AFE2F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28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65C3275-E6CD-B346-8769-517DE8B475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5CB14D-7935-A943-805B-07F341865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8E4795-F811-4149-885D-C10B9CE6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F95E44-6029-4C4A-829B-A8E1F974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7BD4CB-4D2F-A948-990C-02DDFD0C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94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F6E514-96DA-494B-A622-4340B8C76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2E139C-ED22-354A-9F11-B4D90DB50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9949D5-3440-C74A-9E5E-C69980F65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EDFE6F-5029-B24B-916C-E3189DF63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D96C45-2838-2341-A588-047EA9C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320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7CE4A-5587-F54B-AE13-98F414A1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83919E-DD76-6F48-9FBF-55D857EDC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0DE7C3-7108-934D-AA87-F156751F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D6318-0869-6240-87CD-862BF4E4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BA256A-71C0-2F4F-9FD2-554501EF2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3994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FE346-0C1B-3E40-BC4D-20B7C69D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C7A05A-8924-534D-B9C0-371FBB92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070EB1-8355-1643-A32D-C7A48C26B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C0AD71-57FD-5C41-B200-16BAF1E76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DF8B7A1-0F1C-D649-B2A6-12CAFC8F2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BFE9E7-4C9D-9A49-9A65-26F5C31B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35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38473F-B580-BB41-8EE1-73ABAB2D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822AE76-E013-924C-881B-D47ACD4E0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F94070-D065-654E-95DE-4BF05B072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B384F7B-A917-2041-A3F3-853024FA9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E5A761E-8FD8-934C-8584-F54F4E14B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3C03FFC-C679-524E-A0AE-F8633599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412B95E-2C35-5146-84D7-4E44E7706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9CB46EC-C0CA-6B45-A063-616B8682C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087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728B1B-FA7D-E148-9BCA-DC84B6A5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794126-9FD9-0145-8905-E7C78971A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61D6D17-7F46-9744-8700-7414D61E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11E2A1-6C87-7F4D-B990-85701EB8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145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9F58BBD-06BB-E64D-B1A2-60C70619D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BB9D809-7DBD-E54B-8EB6-CEDD0567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A82142-5352-F74D-9F5F-66968C646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982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6D4977-4CA5-5D45-BDF8-8D0B9FF6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98817-7317-3841-9B8B-2A73C6EF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1BFAB9-1646-E94B-ADF9-166C185A3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7939568-007B-8E40-A3F1-98B63988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FA0ED4C-DA52-BE47-8A3F-A3BCFD60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9469EE-62F4-654E-B7D6-48CB1371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822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C4195E-3392-A845-8A3D-DDC21DBB0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FB33672-496E-B44B-A5A6-3DB23F8AF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CDDFE7-B07B-FF47-9D6B-5D7DDF4A9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72097F-0FEF-C24C-8FDD-6C3A0FCD9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008F94-7DD6-8648-A828-D8C019768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7B5C20-F940-D440-979C-E02570164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553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CACFADD-7234-7140-B31F-6C9B1A693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A729AF-BB59-D64A-B3D0-07BFFCDD7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700A05-0B7E-4642-AE61-04533F410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33EEDB-DFB5-A840-92F4-3AFC54EA3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4AA8C5-4A0D-5A4E-87DA-99C8997A2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530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22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D611CC-2157-7540-8885-20A495964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731" y="1816426"/>
            <a:ext cx="3877056" cy="2249424"/>
          </a:xfrm>
        </p:spPr>
        <p:txBody>
          <a:bodyPr anchor="b">
            <a:normAutofit/>
          </a:bodyPr>
          <a:lstStyle/>
          <a:p>
            <a:pPr algn="l"/>
            <a:r>
              <a:rPr lang="fr-FR" sz="3800" cap="small" dirty="0"/>
              <a:t>transmission perturbée et codes correcteur d’erreur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F64D045-C0C6-7E40-B8F7-26F151106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981" y="329822"/>
            <a:ext cx="3319914" cy="2611316"/>
          </a:xfrm>
          <a:prstGeom prst="rect">
            <a:avLst/>
          </a:prstGeom>
        </p:spPr>
      </p:pic>
      <p:pic>
        <p:nvPicPr>
          <p:cNvPr id="5" name="Image 4" descr="Une image contenant carré&#10;&#10;Description générée automatiquement">
            <a:extLst>
              <a:ext uri="{FF2B5EF4-FFF2-40B4-BE49-F238E27FC236}">
                <a16:creationId xmlns:a16="http://schemas.microsoft.com/office/drawing/2014/main" id="{2AC36ABA-15CB-0C46-8D4E-3BE2E490C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" t="18195" r="1666" b="18472"/>
          <a:stretch/>
        </p:blipFill>
        <p:spPr>
          <a:xfrm rot="10800000">
            <a:off x="5953782" y="3428761"/>
            <a:ext cx="5702113" cy="280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12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19B27B-FAE4-D94C-B532-9C6BF1C96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Implémentation en Python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C443D8-A824-084E-97B3-1CA04A9D2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83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Modules Utilisés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Pyfinite : Corps fini F</a:t>
            </a:r>
            <a:r>
              <a:rPr lang="fr-FR" baseline="-25000" dirty="0"/>
              <a:t>16</a:t>
            </a:r>
          </a:p>
          <a:p>
            <a:r>
              <a:rPr lang="fr-FR" dirty="0"/>
              <a:t>GenericMatrix : Matrices à coefficient dans F</a:t>
            </a:r>
            <a:r>
              <a:rPr lang="fr-FR" baseline="-25000" dirty="0"/>
              <a:t>16</a:t>
            </a:r>
          </a:p>
          <a:p>
            <a:r>
              <a:rPr lang="fr-FR" dirty="0"/>
              <a:t>Matplotlib : Traitement et affichage de l’image</a:t>
            </a:r>
          </a:p>
        </p:txBody>
      </p:sp>
    </p:spTree>
    <p:extLst>
      <p:ext uri="{BB962C8B-B14F-4D97-AF65-F5344CB8AC3E}">
        <p14:creationId xmlns:p14="http://schemas.microsoft.com/office/powerpoint/2010/main" val="148001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2A06F7-9516-FA48-AE9F-9ECAEB34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151556"/>
            <a:ext cx="10515600" cy="1212841"/>
          </a:xfrm>
        </p:spPr>
        <p:txBody>
          <a:bodyPr/>
          <a:lstStyle/>
          <a:p>
            <a:r>
              <a:rPr lang="fr-FR" dirty="0"/>
              <a:t>Fonctions créées dans les fichiers python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3D93B8E-CDD5-464F-A10D-42975C49A9DD}"/>
              </a:ext>
            </a:extLst>
          </p:cNvPr>
          <p:cNvSpPr txBox="1"/>
          <p:nvPr/>
        </p:nvSpPr>
        <p:spPr>
          <a:xfrm>
            <a:off x="1574800" y="3869899"/>
            <a:ext cx="2857500" cy="2031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Fonction du Corps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puissance (4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deg</a:t>
            </a:r>
            <a:r>
              <a:rPr lang="fr-FR" dirty="0"/>
              <a:t> (5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simple (7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div_euclid</a:t>
            </a:r>
            <a:r>
              <a:rPr lang="fr-FR" dirty="0"/>
              <a:t> (20 lignes)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5B13C7D-DF6A-1143-80F2-3D6775C54FFD}"/>
              </a:ext>
            </a:extLst>
          </p:cNvPr>
          <p:cNvSpPr txBox="1"/>
          <p:nvPr/>
        </p:nvSpPr>
        <p:spPr>
          <a:xfrm>
            <a:off x="838200" y="1364397"/>
            <a:ext cx="4330700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Fonctions de l’algorithme de Reed-Solomon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encode ( 3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decode.polynomes</a:t>
            </a:r>
            <a:r>
              <a:rPr lang="fr-FR" dirty="0"/>
              <a:t> ( 29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decode.syndromes</a:t>
            </a:r>
            <a:r>
              <a:rPr lang="fr-FR" dirty="0"/>
              <a:t> ( 54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erreur (7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mesure_temps</a:t>
            </a:r>
            <a:r>
              <a:rPr lang="fr-FR" dirty="0"/>
              <a:t> (9 lignes)</a:t>
            </a:r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C4DB4A-9760-4B4E-84B7-F29E692FC904}"/>
              </a:ext>
            </a:extLst>
          </p:cNvPr>
          <p:cNvSpPr txBox="1"/>
          <p:nvPr/>
        </p:nvSpPr>
        <p:spPr>
          <a:xfrm>
            <a:off x="5810459" y="1469241"/>
            <a:ext cx="4330700" cy="34163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Fonctions de traitement d’une image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hexa (4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unhexa ( 8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convert_t_l</a:t>
            </a:r>
            <a:r>
              <a:rPr lang="fr-FR" dirty="0"/>
              <a:t> (11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convert_l_t</a:t>
            </a:r>
            <a:r>
              <a:rPr lang="fr-FR" dirty="0"/>
              <a:t> ( 6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cut (7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uncut</a:t>
            </a:r>
            <a:r>
              <a:rPr lang="fr-FR" dirty="0"/>
              <a:t> (10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modification_tableau_rs</a:t>
            </a:r>
            <a:r>
              <a:rPr lang="fr-FR" dirty="0"/>
              <a:t> ( 8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modification_tableau</a:t>
            </a:r>
            <a:r>
              <a:rPr lang="fr-FR" dirty="0"/>
              <a:t> (6 lignes)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6F9372B-1F84-394C-9465-B7370446BBA8}"/>
              </a:ext>
            </a:extLst>
          </p:cNvPr>
          <p:cNvSpPr txBox="1"/>
          <p:nvPr/>
        </p:nvSpPr>
        <p:spPr>
          <a:xfrm>
            <a:off x="5168900" y="5301059"/>
            <a:ext cx="2857500" cy="12003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Au total</a:t>
            </a:r>
          </a:p>
          <a:p>
            <a:endParaRPr lang="fr-FR" dirty="0"/>
          </a:p>
          <a:p>
            <a:r>
              <a:rPr lang="fr-FR" dirty="0"/>
              <a:t>4 scripts python</a:t>
            </a:r>
          </a:p>
          <a:p>
            <a:r>
              <a:rPr lang="fr-FR" dirty="0"/>
              <a:t>385 lignes de code</a:t>
            </a:r>
          </a:p>
        </p:txBody>
      </p:sp>
    </p:spTree>
    <p:extLst>
      <p:ext uri="{BB962C8B-B14F-4D97-AF65-F5344CB8AC3E}">
        <p14:creationId xmlns:p14="http://schemas.microsoft.com/office/powerpoint/2010/main" val="4148557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FA0F5E-7522-324F-941A-56907B622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533" y="174195"/>
            <a:ext cx="10515600" cy="1325563"/>
          </a:xfrm>
        </p:spPr>
        <p:txBody>
          <a:bodyPr/>
          <a:lstStyle/>
          <a:p>
            <a:r>
              <a:rPr lang="fr-FR" dirty="0"/>
              <a:t>Préparation de l’image </a:t>
            </a:r>
          </a:p>
        </p:txBody>
      </p:sp>
      <p:pic>
        <p:nvPicPr>
          <p:cNvPr id="8" name="Espace réservé du contenu 7" descr="Une image contenant texte, personne, femme, intérieur&#10;&#10;Description générée automatiquement">
            <a:extLst>
              <a:ext uri="{FF2B5EF4-FFF2-40B4-BE49-F238E27FC236}">
                <a16:creationId xmlns:a16="http://schemas.microsoft.com/office/drawing/2014/main" id="{A9E7EA05-908D-FE46-B2BD-92EE68C2A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400" y="1835219"/>
            <a:ext cx="2656096" cy="3943281"/>
          </a:xfr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FE5FB9B-7B81-8644-82FB-87B9BAE284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69" t="10325" r="38696" b="10000"/>
          <a:stretch/>
        </p:blipFill>
        <p:spPr>
          <a:xfrm>
            <a:off x="3594100" y="1835219"/>
            <a:ext cx="242669" cy="709612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F5FF734-68DC-3046-9034-FFC9A39ACC7B}"/>
              </a:ext>
            </a:extLst>
          </p:cNvPr>
          <p:cNvCxnSpPr>
            <a:endCxn id="4" idx="0"/>
          </p:cNvCxnSpPr>
          <p:nvPr/>
        </p:nvCxnSpPr>
        <p:spPr>
          <a:xfrm>
            <a:off x="2935496" y="1835219"/>
            <a:ext cx="7799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FBBD3FF2-BCE6-1E41-B8EA-10C796452046}"/>
              </a:ext>
            </a:extLst>
          </p:cNvPr>
          <p:cNvCxnSpPr/>
          <p:nvPr/>
        </p:nvCxnSpPr>
        <p:spPr>
          <a:xfrm>
            <a:off x="2935496" y="1835219"/>
            <a:ext cx="658604" cy="7096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B56F0A1F-8EDA-ED4D-88A4-5DE9A732119A}"/>
              </a:ext>
            </a:extLst>
          </p:cNvPr>
          <p:cNvSpPr txBox="1"/>
          <p:nvPr/>
        </p:nvSpPr>
        <p:spPr>
          <a:xfrm>
            <a:off x="3836768" y="1771546"/>
            <a:ext cx="12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R&lt;256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A72A63E-2E23-A647-8BC2-4FF037157C93}"/>
              </a:ext>
            </a:extLst>
          </p:cNvPr>
          <p:cNvSpPr txBox="1"/>
          <p:nvPr/>
        </p:nvSpPr>
        <p:spPr>
          <a:xfrm>
            <a:off x="3836768" y="2011102"/>
            <a:ext cx="12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V&lt;256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0CF6199-A40C-6949-9FA2-EB6889ADB94A}"/>
              </a:ext>
            </a:extLst>
          </p:cNvPr>
          <p:cNvSpPr txBox="1"/>
          <p:nvPr/>
        </p:nvSpPr>
        <p:spPr>
          <a:xfrm>
            <a:off x="3836768" y="2239172"/>
            <a:ext cx="12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B&lt;256 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1AE05A93-B957-FC4A-BBF2-9503AE9A0371}"/>
              </a:ext>
            </a:extLst>
          </p:cNvPr>
          <p:cNvCxnSpPr/>
          <p:nvPr/>
        </p:nvCxnSpPr>
        <p:spPr>
          <a:xfrm>
            <a:off x="4718050" y="1956212"/>
            <a:ext cx="7493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FFE81615-0A10-F74E-AD49-B99644CD4B0A}"/>
              </a:ext>
            </a:extLst>
          </p:cNvPr>
          <p:cNvSpPr txBox="1"/>
          <p:nvPr/>
        </p:nvSpPr>
        <p:spPr>
          <a:xfrm>
            <a:off x="5591592" y="1771546"/>
            <a:ext cx="26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Hexa(R) : R</a:t>
            </a:r>
            <a:r>
              <a:rPr lang="fr-FR" baseline="-25000" dirty="0"/>
              <a:t>1, </a:t>
            </a:r>
            <a:r>
              <a:rPr lang="fr-FR" dirty="0"/>
              <a:t>R</a:t>
            </a:r>
            <a:r>
              <a:rPr lang="fr-FR" baseline="-25000" dirty="0"/>
              <a:t>2  </a:t>
            </a:r>
            <a:r>
              <a:rPr lang="fr-FR" dirty="0"/>
              <a:t> &lt; 16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546CDF95-1824-3E4E-9D53-11986DE33FB1}"/>
              </a:ext>
            </a:extLst>
          </p:cNvPr>
          <p:cNvGrpSpPr/>
          <p:nvPr/>
        </p:nvGrpSpPr>
        <p:grpSpPr>
          <a:xfrm>
            <a:off x="7767133" y="1614212"/>
            <a:ext cx="3708000" cy="684000"/>
            <a:chOff x="7687092" y="1771545"/>
            <a:chExt cx="3708000" cy="684000"/>
          </a:xfrm>
        </p:grpSpPr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BEA2E553-02A4-2144-94E1-F453C00CCFB9}"/>
                </a:ext>
              </a:extLst>
            </p:cNvPr>
            <p:cNvSpPr txBox="1"/>
            <p:nvPr/>
          </p:nvSpPr>
          <p:spPr>
            <a:xfrm>
              <a:off x="7687092" y="1771545"/>
              <a:ext cx="3708000" cy="684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fr-FR" dirty="0"/>
                <a:t>On code chaque Composante comme deux éléments de </a:t>
              </a:r>
            </a:p>
          </p:txBody>
        </p:sp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59C6D45A-B198-CB45-969E-4FD22562DD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51891" y1="51571" x2="51891" y2="51571"/>
                          <a14:foregroundMark x1="62395" y1="54974" x2="62395" y2="54974"/>
                          <a14:backgroundMark x1="35714" y1="41099" x2="35714" y2="41099"/>
                          <a14:backgroundMark x1="41387" y1="28272" x2="41387" y2="28272"/>
                        </a14:backgroundRemoval>
                      </a14:imgEffect>
                    </a14:imgLayer>
                  </a14:imgProps>
                </a:ext>
              </a:extLst>
            </a:blip>
            <a:srcRect l="17662" t="19951" r="23680" b="30508"/>
            <a:stretch/>
          </p:blipFill>
          <p:spPr>
            <a:xfrm>
              <a:off x="9525222" y="2146958"/>
              <a:ext cx="344473" cy="233476"/>
            </a:xfrm>
            <a:prstGeom prst="rect">
              <a:avLst/>
            </a:prstGeom>
          </p:spPr>
        </p:pic>
      </p:grpSp>
      <p:sp>
        <p:nvSpPr>
          <p:cNvPr id="26" name="ZoneTexte 25">
            <a:extLst>
              <a:ext uri="{FF2B5EF4-FFF2-40B4-BE49-F238E27FC236}">
                <a16:creationId xmlns:a16="http://schemas.microsoft.com/office/drawing/2014/main" id="{69896AAE-4E0E-D949-BACA-64FF7DDE5528}"/>
              </a:ext>
            </a:extLst>
          </p:cNvPr>
          <p:cNvSpPr txBox="1"/>
          <p:nvPr/>
        </p:nvSpPr>
        <p:spPr>
          <a:xfrm>
            <a:off x="4935295" y="3203106"/>
            <a:ext cx="5282302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On concatène ces doublets dans une grande liste R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A9D56E-C3B4-714D-84AE-6546F85453A1}"/>
              </a:ext>
            </a:extLst>
          </p:cNvPr>
          <p:cNvSpPr/>
          <p:nvPr/>
        </p:nvSpPr>
        <p:spPr>
          <a:xfrm>
            <a:off x="3532394" y="3645593"/>
            <a:ext cx="8088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 =  [6, 1, 5, 14, 5, 11, 5, 7, 5, 3, 4, 14, 4, 9, 4, 7, 4, 1, 4, 3, 4, 6, 4, 1, 4, 5, 4, 9, 4, 7,...]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C03EA1-1054-9046-B197-59B7334E9949}"/>
              </a:ext>
            </a:extLst>
          </p:cNvPr>
          <p:cNvSpPr/>
          <p:nvPr/>
        </p:nvSpPr>
        <p:spPr>
          <a:xfrm>
            <a:off x="3264798" y="4769053"/>
            <a:ext cx="86232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 =  [[6, 1, 5, 14, 5, 11, 5, 7, 5], [3, 4, 14, 4, 9, 4, 7, 4, 1], [4, 3, 4, 6, 4, 1, 4, 5, 4], [9, 4, 7, ...]]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A5FF760-91BE-D14D-A6A3-370EAE4DC964}"/>
              </a:ext>
            </a:extLst>
          </p:cNvPr>
          <p:cNvSpPr txBox="1"/>
          <p:nvPr/>
        </p:nvSpPr>
        <p:spPr>
          <a:xfrm>
            <a:off x="3758044" y="4366161"/>
            <a:ext cx="7636805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On découpe cette liste en sous-liste de taille 9 pour l’envoi par Reed-Solomon</a:t>
            </a:r>
          </a:p>
        </p:txBody>
      </p:sp>
    </p:spTree>
    <p:extLst>
      <p:ext uri="{BB962C8B-B14F-4D97-AF65-F5344CB8AC3E}">
        <p14:creationId xmlns:p14="http://schemas.microsoft.com/office/powerpoint/2010/main" val="869368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48DC4A9-C658-994B-9B18-C5ED0BD4286B}"/>
              </a:ext>
            </a:extLst>
          </p:cNvPr>
          <p:cNvSpPr/>
          <p:nvPr/>
        </p:nvSpPr>
        <p:spPr>
          <a:xfrm>
            <a:off x="4039047" y="275194"/>
            <a:ext cx="3022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R1 =  [6, 1, 5, 14, 5, 11, 5, 7, 5]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248184-F744-1C4D-BD58-3C9BC41DB768}"/>
              </a:ext>
            </a:extLst>
          </p:cNvPr>
          <p:cNvSpPr/>
          <p:nvPr/>
        </p:nvSpPr>
        <p:spPr>
          <a:xfrm>
            <a:off x="7240338" y="1018064"/>
            <a:ext cx="4214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[5, 5, 9, 4, 1, 3, 6, 13, 1, 10, 11, 5, 0, 11, 12]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EFEDCAB9-C33B-4C4B-8739-6DBC68E84001}"/>
              </a:ext>
            </a:extLst>
          </p:cNvPr>
          <p:cNvCxnSpPr>
            <a:cxnSpLocks/>
          </p:cNvCxnSpPr>
          <p:nvPr/>
        </p:nvCxnSpPr>
        <p:spPr>
          <a:xfrm>
            <a:off x="7124700" y="644526"/>
            <a:ext cx="1587500" cy="3333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F2090D7B-413F-5C44-8313-05E0237FCCB5}"/>
              </a:ext>
            </a:extLst>
          </p:cNvPr>
          <p:cNvSpPr txBox="1"/>
          <p:nvPr/>
        </p:nvSpPr>
        <p:spPr>
          <a:xfrm>
            <a:off x="8573745" y="284720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encode</a:t>
            </a: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DAE3AF3-FDB1-FD4C-834A-CAF1D5B34A53}"/>
              </a:ext>
            </a:extLst>
          </p:cNvPr>
          <p:cNvCxnSpPr>
            <a:cxnSpLocks/>
          </p:cNvCxnSpPr>
          <p:nvPr/>
        </p:nvCxnSpPr>
        <p:spPr>
          <a:xfrm>
            <a:off x="5550346" y="1018064"/>
            <a:ext cx="0" cy="313483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CD022F6-1C6F-1D40-897F-B349A2F30B96}"/>
              </a:ext>
            </a:extLst>
          </p:cNvPr>
          <p:cNvSpPr/>
          <p:nvPr/>
        </p:nvSpPr>
        <p:spPr>
          <a:xfrm>
            <a:off x="7256056" y="2282389"/>
            <a:ext cx="43316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[3, 5, 9, 6, 13, 3, 6, 13, 1, 10, 11, 5, 0, 11, 12]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E1D0B95B-ED7F-CF44-BD38-FB6FE3CC6452}"/>
              </a:ext>
            </a:extLst>
          </p:cNvPr>
          <p:cNvCxnSpPr>
            <a:cxnSpLocks/>
          </p:cNvCxnSpPr>
          <p:nvPr/>
        </p:nvCxnSpPr>
        <p:spPr>
          <a:xfrm>
            <a:off x="9220198" y="1387396"/>
            <a:ext cx="0" cy="8548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ZoneTexte 21">
            <a:extLst>
              <a:ext uri="{FF2B5EF4-FFF2-40B4-BE49-F238E27FC236}">
                <a16:creationId xmlns:a16="http://schemas.microsoft.com/office/drawing/2014/main" id="{819D4B9F-C412-8B4B-9347-A99E8D0E1EBB}"/>
              </a:ext>
            </a:extLst>
          </p:cNvPr>
          <p:cNvSpPr txBox="1"/>
          <p:nvPr/>
        </p:nvSpPr>
        <p:spPr>
          <a:xfrm>
            <a:off x="9660398" y="1609646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3 erreurs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E5FA0DA-248A-9047-8CD8-FC912CF7CA79}"/>
              </a:ext>
            </a:extLst>
          </p:cNvPr>
          <p:cNvSpPr txBox="1"/>
          <p:nvPr/>
        </p:nvSpPr>
        <p:spPr>
          <a:xfrm>
            <a:off x="1378955" y="1794312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2 erreurs</a:t>
            </a:r>
          </a:p>
        </p:txBody>
      </p: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72168EC5-6582-584F-B72E-38C7E8351838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1819154" y="644526"/>
            <a:ext cx="2219894" cy="27844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70D8D5A-9237-864B-B2C1-A99E2C629B48}"/>
              </a:ext>
            </a:extLst>
          </p:cNvPr>
          <p:cNvSpPr/>
          <p:nvPr/>
        </p:nvSpPr>
        <p:spPr>
          <a:xfrm>
            <a:off x="511745" y="3429000"/>
            <a:ext cx="2614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[6, 1, 5, 14, 7, 11, 5, 14, 5]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51BB0E-17AE-E648-968E-BB54E9340973}"/>
              </a:ext>
            </a:extLst>
          </p:cNvPr>
          <p:cNvSpPr/>
          <p:nvPr/>
        </p:nvSpPr>
        <p:spPr>
          <a:xfrm>
            <a:off x="7918673" y="3495119"/>
            <a:ext cx="26157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[6, 1, 5, 14, 5, 11, 5, 7, 5]</a:t>
            </a:r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695FBBA9-33F0-794D-9F6A-731DCBDAFA9D}"/>
              </a:ext>
            </a:extLst>
          </p:cNvPr>
          <p:cNvCxnSpPr>
            <a:cxnSpLocks/>
          </p:cNvCxnSpPr>
          <p:nvPr/>
        </p:nvCxnSpPr>
        <p:spPr>
          <a:xfrm>
            <a:off x="9251947" y="2651721"/>
            <a:ext cx="0" cy="8548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37CE1F66-2208-2148-81E7-2E3ECF1F0036}"/>
              </a:ext>
            </a:extLst>
          </p:cNvPr>
          <p:cNvSpPr txBox="1"/>
          <p:nvPr/>
        </p:nvSpPr>
        <p:spPr>
          <a:xfrm>
            <a:off x="9717103" y="2890283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 err="1"/>
              <a:t>decode</a:t>
            </a:r>
            <a:endParaRPr lang="fr-FR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DC38F8EE-70DF-EF4E-B270-A461D5CA19D2}"/>
              </a:ext>
            </a:extLst>
          </p:cNvPr>
          <p:cNvSpPr txBox="1"/>
          <p:nvPr/>
        </p:nvSpPr>
        <p:spPr>
          <a:xfrm>
            <a:off x="1168405" y="4526438"/>
            <a:ext cx="9702791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On concatène les messages reçu puis on reconstitue les composantes R, V, B de chaque Pixel</a:t>
            </a:r>
          </a:p>
        </p:txBody>
      </p:sp>
    </p:spTree>
    <p:extLst>
      <p:ext uri="{BB962C8B-B14F-4D97-AF65-F5344CB8AC3E}">
        <p14:creationId xmlns:p14="http://schemas.microsoft.com/office/powerpoint/2010/main" val="4214742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0C261E3B-D05D-2343-A03F-2980EC3151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7" t="-292" r="49033" b="292"/>
          <a:stretch/>
        </p:blipFill>
        <p:spPr>
          <a:xfrm>
            <a:off x="1164296" y="534858"/>
            <a:ext cx="3943323" cy="5788283"/>
          </a:xfrm>
          <a:prstGeom prst="rect">
            <a:avLst/>
          </a:prstGeom>
        </p:spPr>
      </p:pic>
      <p:pic>
        <p:nvPicPr>
          <p:cNvPr id="5" name="Espace réservé du contenu 4" descr="Une image contenant texte, personne, femme, posant&#10;&#10;Description générée automatiquement">
            <a:extLst>
              <a:ext uri="{FF2B5EF4-FFF2-40B4-BE49-F238E27FC236}">
                <a16:creationId xmlns:a16="http://schemas.microsoft.com/office/drawing/2014/main" id="{71A23761-D3F1-4F40-B561-EF23828CB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8906"/>
          <a:stretch/>
        </p:blipFill>
        <p:spPr>
          <a:xfrm>
            <a:off x="6382565" y="534858"/>
            <a:ext cx="3832339" cy="562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34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B23BAD-71AB-3E4D-A408-7C440EBC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Complexité des algorithmes de décodage 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A635A2AB-FFEC-424E-8781-4952DF01D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925" y="1473200"/>
            <a:ext cx="6891866" cy="5168899"/>
          </a:xfrm>
        </p:spPr>
      </p:pic>
    </p:spTree>
    <p:extLst>
      <p:ext uri="{BB962C8B-B14F-4D97-AF65-F5344CB8AC3E}">
        <p14:creationId xmlns:p14="http://schemas.microsoft.com/office/powerpoint/2010/main" val="328419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D8EDD-FEC5-3949-AAD7-CE33B5B41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Cadre général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52B9C9-F724-3D47-9FB4-AE782A0AE513}"/>
              </a:ext>
            </a:extLst>
          </p:cNvPr>
          <p:cNvSpPr/>
          <p:nvPr/>
        </p:nvSpPr>
        <p:spPr>
          <a:xfrm>
            <a:off x="951250" y="3451325"/>
            <a:ext cx="2338466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initial</a:t>
            </a:r>
          </a:p>
          <a:p>
            <a:pPr algn="ctr"/>
            <a:r>
              <a:rPr lang="fr-FR" dirty="0"/>
              <a:t>(x</a:t>
            </a:r>
            <a:r>
              <a:rPr lang="fr-FR" baseline="-25000" dirty="0"/>
              <a:t>1</a:t>
            </a:r>
            <a:r>
              <a:rPr lang="fr-FR" dirty="0"/>
              <a:t>, ..., </a:t>
            </a:r>
            <a:r>
              <a:rPr lang="fr-FR" dirty="0" err="1"/>
              <a:t>x</a:t>
            </a:r>
            <a:r>
              <a:rPr lang="fr-FR" baseline="-25000" dirty="0" err="1"/>
              <a:t>n</a:t>
            </a:r>
            <a:r>
              <a:rPr lang="fr-FR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BA80E5-88F6-2C48-B618-3F9A4B72139B}"/>
              </a:ext>
            </a:extLst>
          </p:cNvPr>
          <p:cNvSpPr/>
          <p:nvPr/>
        </p:nvSpPr>
        <p:spPr>
          <a:xfrm>
            <a:off x="8617471" y="3451327"/>
            <a:ext cx="2412791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reçu</a:t>
            </a:r>
          </a:p>
          <a:p>
            <a:pPr algn="ctr"/>
            <a:r>
              <a:rPr lang="fr-FR" dirty="0"/>
              <a:t>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</a:t>
            </a:r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B7A2EDA5-40B5-2846-AF6E-3D1412A69BD5}"/>
              </a:ext>
            </a:extLst>
          </p:cNvPr>
          <p:cNvSpPr/>
          <p:nvPr/>
        </p:nvSpPr>
        <p:spPr>
          <a:xfrm>
            <a:off x="3443677" y="4193348"/>
            <a:ext cx="5019833" cy="76449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Transmission</a:t>
            </a:r>
          </a:p>
        </p:txBody>
      </p:sp>
      <p:sp>
        <p:nvSpPr>
          <p:cNvPr id="15" name="Éclair 14">
            <a:extLst>
              <a:ext uri="{FF2B5EF4-FFF2-40B4-BE49-F238E27FC236}">
                <a16:creationId xmlns:a16="http://schemas.microsoft.com/office/drawing/2014/main" id="{57A0A21E-8799-574F-A160-54099B5D7066}"/>
              </a:ext>
            </a:extLst>
          </p:cNvPr>
          <p:cNvSpPr/>
          <p:nvPr/>
        </p:nvSpPr>
        <p:spPr>
          <a:xfrm flipH="1">
            <a:off x="5264046" y="2799431"/>
            <a:ext cx="1170724" cy="1535140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53D3031-1487-7040-8DB1-560A937D39B4}"/>
              </a:ext>
            </a:extLst>
          </p:cNvPr>
          <p:cNvSpPr txBox="1"/>
          <p:nvPr/>
        </p:nvSpPr>
        <p:spPr>
          <a:xfrm rot="17909120">
            <a:off x="5129171" y="3222868"/>
            <a:ext cx="154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34E1993-2A09-6344-B40E-2F2BA216BEE0}"/>
              </a:ext>
            </a:extLst>
          </p:cNvPr>
          <p:cNvSpPr txBox="1"/>
          <p:nvPr/>
        </p:nvSpPr>
        <p:spPr>
          <a:xfrm>
            <a:off x="2120483" y="1690688"/>
            <a:ext cx="7323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Perturbation discrète (les éléments perturbés restent lisibles)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On fixe le nombre d’erreurs acceptées au préalable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2DD8E7E-88B2-9140-B38C-6FADA86845AD}"/>
              </a:ext>
            </a:extLst>
          </p:cNvPr>
          <p:cNvSpPr txBox="1"/>
          <p:nvPr/>
        </p:nvSpPr>
        <p:spPr>
          <a:xfrm>
            <a:off x="1936333" y="5895393"/>
            <a:ext cx="732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Comment s’assurer que 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 = 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 ? </a:t>
            </a:r>
          </a:p>
        </p:txBody>
      </p:sp>
    </p:spTree>
    <p:extLst>
      <p:ext uri="{BB962C8B-B14F-4D97-AF65-F5344CB8AC3E}">
        <p14:creationId xmlns:p14="http://schemas.microsoft.com/office/powerpoint/2010/main" val="1534283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C66E84-2B42-463F-8329-75BA0D521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AD4B2C-DA28-9544-AF03-5EBDA82D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383359"/>
            <a:ext cx="4823227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La Redondance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36819B0-9728-2F48-8DD4-53B8877FC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" t="11401" r="3" b="1478"/>
          <a:stretch/>
        </p:blipFill>
        <p:spPr>
          <a:xfrm>
            <a:off x="6618770" y="385717"/>
            <a:ext cx="4382523" cy="553719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E1CB82D-42A0-A342-946D-340414B1B536}"/>
              </a:ext>
            </a:extLst>
          </p:cNvPr>
          <p:cNvSpPr txBox="1"/>
          <p:nvPr/>
        </p:nvSpPr>
        <p:spPr>
          <a:xfrm>
            <a:off x="1190707" y="2904447"/>
            <a:ext cx="3960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Rajouter de l’information pour chaque élément en le caractérisant parfaitement</a:t>
            </a:r>
          </a:p>
        </p:txBody>
      </p:sp>
    </p:spTree>
    <p:extLst>
      <p:ext uri="{BB962C8B-B14F-4D97-AF65-F5344CB8AC3E}">
        <p14:creationId xmlns:p14="http://schemas.microsoft.com/office/powerpoint/2010/main" val="343293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470" y="759969"/>
            <a:ext cx="2425202" cy="8502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600" dirty="0"/>
              <a:t>Corps </a:t>
            </a:r>
            <a:r>
              <a:rPr lang="en-US" sz="4600" dirty="0" err="1"/>
              <a:t>fini</a:t>
            </a:r>
            <a:r>
              <a:rPr lang="en-US" sz="4600" dirty="0"/>
              <a:t> </a:t>
            </a: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C496EDCF-FA39-4143-97C6-69834D1B71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3" t="10103" r="20041" b="29298"/>
          <a:stretch/>
        </p:blipFill>
        <p:spPr>
          <a:xfrm>
            <a:off x="3523477" y="499506"/>
            <a:ext cx="1432946" cy="1097994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549536C7-E86D-496B-B36B-4C1282A7A9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5772" y="1978772"/>
            <a:ext cx="1602628" cy="1602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2008D05E-F928-42D0-A2AE-C14B700D15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549400" cy="154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50BEFF2-FBB3-4C59-B844-C20C60376F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54" b="18452"/>
          <a:stretch/>
        </p:blipFill>
        <p:spPr>
          <a:xfrm>
            <a:off x="5724059" y="1900833"/>
            <a:ext cx="3797495" cy="1344422"/>
          </a:xfrm>
          <a:prstGeom prst="rect">
            <a:avLst/>
          </a:prstGeom>
        </p:spPr>
      </p:pic>
      <p:pic>
        <p:nvPicPr>
          <p:cNvPr id="1030" name="Picture 6" descr="Portrait noir et blanc (dessin) d'un jeune homme.">
            <a:extLst>
              <a:ext uri="{FF2B5EF4-FFF2-40B4-BE49-F238E27FC236}">
                <a16:creationId xmlns:a16="http://schemas.microsoft.com/office/drawing/2014/main" id="{967A815A-0388-493D-91F7-C8E291E93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013" y="2148516"/>
            <a:ext cx="2278280" cy="294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501EF17-1B5C-4909-B2A1-AA3D0668EE71}"/>
              </a:ext>
            </a:extLst>
          </p:cNvPr>
          <p:cNvSpPr txBox="1"/>
          <p:nvPr/>
        </p:nvSpPr>
        <p:spPr>
          <a:xfrm>
            <a:off x="1432696" y="5098430"/>
            <a:ext cx="2278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000" b="1" i="0" dirty="0">
                <a:solidFill>
                  <a:srgbClr val="000000"/>
                </a:solidFill>
                <a:effectLst/>
                <a:latin typeface="+mj-lt"/>
              </a:rPr>
              <a:t>Évariste Galois</a:t>
            </a:r>
            <a:br>
              <a:rPr lang="fr-FR" sz="2000" dirty="0"/>
            </a:br>
            <a:endParaRPr lang="fr-FR" sz="2000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0A3F7685-8A3C-4A07-A14C-9C39D0D8F1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266" t="31357" r="3266" b="-1443"/>
          <a:stretch/>
        </p:blipFill>
        <p:spPr>
          <a:xfrm>
            <a:off x="3293693" y="3581683"/>
            <a:ext cx="8658225" cy="162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54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FF2903-D890-4137-882E-682D43A77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dirty="0"/>
              <a:t>Décodage de Reed-Solomon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452970F-FD0C-4885-8D01-F819214E3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72" y="2363899"/>
            <a:ext cx="11112940" cy="1453159"/>
          </a:xfrm>
          <a:prstGeom prst="rect">
            <a:avLst/>
          </a:prstGeom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2CD8816D-6567-416B-8156-D5722AA2D825}"/>
              </a:ext>
            </a:extLst>
          </p:cNvPr>
          <p:cNvSpPr txBox="1">
            <a:spLocks/>
          </p:cNvSpPr>
          <p:nvPr/>
        </p:nvSpPr>
        <p:spPr>
          <a:xfrm>
            <a:off x="838200" y="1921739"/>
            <a:ext cx="10515600" cy="52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Matrice de contrôle 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CFD4C11-BBEA-4600-B0B3-64E622583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89" y="4832325"/>
            <a:ext cx="11719022" cy="1514341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FE273B11-8E3C-49F1-8009-80DCB03265EA}"/>
              </a:ext>
            </a:extLst>
          </p:cNvPr>
          <p:cNvSpPr txBox="1">
            <a:spLocks/>
          </p:cNvSpPr>
          <p:nvPr/>
        </p:nvSpPr>
        <p:spPr>
          <a:xfrm>
            <a:off x="838200" y="4161348"/>
            <a:ext cx="10515600" cy="52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Matrice d’encodage :</a:t>
            </a:r>
          </a:p>
        </p:txBody>
      </p:sp>
    </p:spTree>
    <p:extLst>
      <p:ext uri="{BB962C8B-B14F-4D97-AF65-F5344CB8AC3E}">
        <p14:creationId xmlns:p14="http://schemas.microsoft.com/office/powerpoint/2010/main" val="304515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53" y="679732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600" dirty="0"/>
              <a:t>Reed-Solomon</a:t>
            </a:r>
            <a:r>
              <a:rPr lang="en-US" sz="4600" dirty="0"/>
              <a:t>: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63237DD-C04B-3249-9E7C-0AE6086F5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26722" y="2787650"/>
            <a:ext cx="1447800" cy="12065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57F4F73-059C-184F-A8B6-1C47C44C5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0678" y="2863850"/>
            <a:ext cx="1651000" cy="1130300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C93511FD-4538-C841-B318-C9B7D5B7ED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2519620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E14487AE-1961-2241-9156-0C9BFAF27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5668" y="2825750"/>
            <a:ext cx="1651000" cy="1130300"/>
          </a:xfrm>
          <a:prstGeom prst="rect">
            <a:avLst/>
          </a:prstGeom>
        </p:spPr>
      </p:pic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453E8ADD-12DC-C744-B481-F795D9AAD332}"/>
              </a:ext>
            </a:extLst>
          </p:cNvPr>
          <p:cNvCxnSpPr>
            <a:cxnSpLocks/>
          </p:cNvCxnSpPr>
          <p:nvPr/>
        </p:nvCxnSpPr>
        <p:spPr>
          <a:xfrm>
            <a:off x="6129751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5008A166-C411-1A40-B55B-CFA753189A24}"/>
              </a:ext>
            </a:extLst>
          </p:cNvPr>
          <p:cNvSpPr txBox="1"/>
          <p:nvPr/>
        </p:nvSpPr>
        <p:spPr>
          <a:xfrm>
            <a:off x="2547892" y="3696045"/>
            <a:ext cx="1948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Encodage</a:t>
            </a:r>
          </a:p>
          <a:p>
            <a:r>
              <a:rPr lang="fr-FR" dirty="0">
                <a:solidFill>
                  <a:srgbClr val="FF0000"/>
                </a:solidFill>
                <a:sym typeface="Wingdings" pitchFamily="2" charset="2"/>
              </a:rPr>
              <a:t> Redondance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D8ADD8-137D-AC4B-8483-1F04B49ADCB0}"/>
              </a:ext>
            </a:extLst>
          </p:cNvPr>
          <p:cNvSpPr txBox="1"/>
          <p:nvPr/>
        </p:nvSpPr>
        <p:spPr>
          <a:xfrm>
            <a:off x="6516537" y="3696045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Transmission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7866B85-8987-DB4B-AD87-CC8BAE336B71}"/>
              </a:ext>
            </a:extLst>
          </p:cNvPr>
          <p:cNvSpPr txBox="1"/>
          <p:nvPr/>
        </p:nvSpPr>
        <p:spPr>
          <a:xfrm>
            <a:off x="1226722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U</a:t>
            </a:r>
            <a:r>
              <a:rPr lang="fr-FR" dirty="0"/>
              <a:t> : Message initial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0DF6E05-AD5A-6B4B-8060-7D82C51F99EA}"/>
              </a:ext>
            </a:extLst>
          </p:cNvPr>
          <p:cNvSpPr txBox="1"/>
          <p:nvPr/>
        </p:nvSpPr>
        <p:spPr>
          <a:xfrm>
            <a:off x="4636960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/>
              <a:t> : Message codé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19795BC-4007-3740-8D0D-196BEB875147}"/>
              </a:ext>
            </a:extLst>
          </p:cNvPr>
          <p:cNvSpPr txBox="1"/>
          <p:nvPr/>
        </p:nvSpPr>
        <p:spPr>
          <a:xfrm>
            <a:off x="8167538" y="2189374"/>
            <a:ext cx="3103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R = C+E </a:t>
            </a:r>
            <a:r>
              <a:rPr lang="fr-FR" dirty="0"/>
              <a:t>: Message reçu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095F67F5-7B1C-1D4D-BDEC-43E77B8EE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4396" y="4635188"/>
            <a:ext cx="1651000" cy="1130300"/>
          </a:xfrm>
          <a:prstGeom prst="rect">
            <a:avLst/>
          </a:prstGeom>
        </p:spPr>
      </p:pic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3BA76BE8-30B8-DF4C-8CBB-B6DECE3CFD5F}"/>
              </a:ext>
            </a:extLst>
          </p:cNvPr>
          <p:cNvCxnSpPr>
            <a:cxnSpLocks/>
          </p:cNvCxnSpPr>
          <p:nvPr/>
        </p:nvCxnSpPr>
        <p:spPr>
          <a:xfrm flipV="1">
            <a:off x="6455743" y="3880712"/>
            <a:ext cx="2019925" cy="1120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6B0AD6B3-6A85-254A-81E7-8D43F8C1E5E1}"/>
              </a:ext>
            </a:extLst>
          </p:cNvPr>
          <p:cNvSpPr txBox="1"/>
          <p:nvPr/>
        </p:nvSpPr>
        <p:spPr>
          <a:xfrm>
            <a:off x="7195280" y="4641678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1BBA699-0E70-A24F-9847-1A65F18B078E}"/>
              </a:ext>
            </a:extLst>
          </p:cNvPr>
          <p:cNvSpPr txBox="1"/>
          <p:nvPr/>
        </p:nvSpPr>
        <p:spPr>
          <a:xfrm>
            <a:off x="4801576" y="5871934"/>
            <a:ext cx="1376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E</a:t>
            </a:r>
            <a:r>
              <a:rPr lang="fr-FR" dirty="0"/>
              <a:t> : Erreurs</a:t>
            </a: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ED92925C-8403-40F7-8E26-50D914921F70}"/>
              </a:ext>
            </a:extLst>
          </p:cNvPr>
          <p:cNvCxnSpPr/>
          <p:nvPr/>
        </p:nvCxnSpPr>
        <p:spPr>
          <a:xfrm flipH="1">
            <a:off x="2547892" y="4342376"/>
            <a:ext cx="383844" cy="668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26356FC9-492E-4781-8EAF-29C4DDB9ED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1690" y="5117314"/>
            <a:ext cx="1687247" cy="48384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9B4002CE-D2C4-408D-93D7-529D7B891A0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733" t="33779" r="7493" b="32737"/>
          <a:stretch/>
        </p:blipFill>
        <p:spPr>
          <a:xfrm>
            <a:off x="1501010" y="5647326"/>
            <a:ext cx="2297056" cy="57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760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FB58AE7B-886D-4CBF-9E2D-3C01C0D10F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2703" y="3832054"/>
            <a:ext cx="2088029" cy="540431"/>
          </a:xfrm>
        </p:spPr>
      </p:pic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13E73D12-8340-4FBB-81C7-0821F4DB73B8}"/>
              </a:ext>
            </a:extLst>
          </p:cNvPr>
          <p:cNvSpPr txBox="1">
            <a:spLocks/>
          </p:cNvSpPr>
          <p:nvPr/>
        </p:nvSpPr>
        <p:spPr>
          <a:xfrm>
            <a:off x="603599" y="816918"/>
            <a:ext cx="10515600" cy="52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Relations principales du codage de Reed-Solomon   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C80F9BF-121D-4090-864B-2B77FD5F5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6519" y="2513439"/>
            <a:ext cx="1590754" cy="50319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9679735F-DE54-483C-BD6B-C3E143052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369" y="2523117"/>
            <a:ext cx="1687247" cy="483843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0DC362AB-C578-4943-A67D-E7D3460791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992" y="3772410"/>
            <a:ext cx="2276475" cy="600075"/>
          </a:xfrm>
          <a:prstGeom prst="rect">
            <a:avLst/>
          </a:prstGeom>
        </p:spPr>
      </p:pic>
      <p:grpSp>
        <p:nvGrpSpPr>
          <p:cNvPr id="32" name="Groupe 31">
            <a:extLst>
              <a:ext uri="{FF2B5EF4-FFF2-40B4-BE49-F238E27FC236}">
                <a16:creationId xmlns:a16="http://schemas.microsoft.com/office/drawing/2014/main" id="{5679D52E-2C2E-4944-93EE-B999C9816437}"/>
              </a:ext>
            </a:extLst>
          </p:cNvPr>
          <p:cNvGrpSpPr/>
          <p:nvPr/>
        </p:nvGrpSpPr>
        <p:grpSpPr>
          <a:xfrm>
            <a:off x="3818810" y="2516728"/>
            <a:ext cx="1703263" cy="561975"/>
            <a:chOff x="3401003" y="1788110"/>
            <a:chExt cx="1703263" cy="561975"/>
          </a:xfrm>
        </p:grpSpPr>
        <p:pic>
          <p:nvPicPr>
            <p:cNvPr id="27" name="Image 26">
              <a:extLst>
                <a:ext uri="{FF2B5EF4-FFF2-40B4-BE49-F238E27FC236}">
                  <a16:creationId xmlns:a16="http://schemas.microsoft.com/office/drawing/2014/main" id="{C4AEC790-4124-4843-8E38-812FF2EC9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01003" y="1840498"/>
              <a:ext cx="419100" cy="457200"/>
            </a:xfrm>
            <a:prstGeom prst="rect">
              <a:avLst/>
            </a:prstGeom>
          </p:spPr>
        </p:pic>
        <p:pic>
          <p:nvPicPr>
            <p:cNvPr id="29" name="Image 28">
              <a:extLst>
                <a:ext uri="{FF2B5EF4-FFF2-40B4-BE49-F238E27FC236}">
                  <a16:creationId xmlns:a16="http://schemas.microsoft.com/office/drawing/2014/main" id="{E1BF8319-239F-4914-B278-B15C8AB11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734027" y="1840498"/>
              <a:ext cx="522514" cy="457200"/>
            </a:xfrm>
            <a:prstGeom prst="rect">
              <a:avLst/>
            </a:prstGeom>
          </p:spPr>
        </p:pic>
        <p:pic>
          <p:nvPicPr>
            <p:cNvPr id="31" name="Image 30">
              <a:extLst>
                <a:ext uri="{FF2B5EF4-FFF2-40B4-BE49-F238E27FC236}">
                  <a16:creationId xmlns:a16="http://schemas.microsoft.com/office/drawing/2014/main" id="{2CD0F89B-03E5-4295-BAF5-2F8156147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256541" y="1788110"/>
              <a:ext cx="847725" cy="561975"/>
            </a:xfrm>
            <a:prstGeom prst="rect">
              <a:avLst/>
            </a:prstGeom>
          </p:spPr>
        </p:pic>
      </p:grpSp>
      <p:sp>
        <p:nvSpPr>
          <p:cNvPr id="33" name="Flèche : droite 32">
            <a:extLst>
              <a:ext uri="{FF2B5EF4-FFF2-40B4-BE49-F238E27FC236}">
                <a16:creationId xmlns:a16="http://schemas.microsoft.com/office/drawing/2014/main" id="{4308EBA5-212A-4E99-A4C8-FF7B165DED5D}"/>
              </a:ext>
            </a:extLst>
          </p:cNvPr>
          <p:cNvSpPr/>
          <p:nvPr/>
        </p:nvSpPr>
        <p:spPr>
          <a:xfrm>
            <a:off x="5746102" y="2657221"/>
            <a:ext cx="1115601" cy="2809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Flèche : droite 33">
            <a:extLst>
              <a:ext uri="{FF2B5EF4-FFF2-40B4-BE49-F238E27FC236}">
                <a16:creationId xmlns:a16="http://schemas.microsoft.com/office/drawing/2014/main" id="{A36FFA57-952F-4B00-BCA6-2F5EFDFA0FD4}"/>
              </a:ext>
            </a:extLst>
          </p:cNvPr>
          <p:cNvSpPr/>
          <p:nvPr/>
        </p:nvSpPr>
        <p:spPr>
          <a:xfrm>
            <a:off x="5746101" y="3961775"/>
            <a:ext cx="1115601" cy="2809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037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Polynômes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91C44856-B0AE-5C46-85FF-4105CD431B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9317795"/>
              </p:ext>
            </p:extLst>
          </p:nvPr>
        </p:nvGraphicFramePr>
        <p:xfrm>
          <a:off x="1799001" y="1996847"/>
          <a:ext cx="8556053" cy="182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E0630058-23C6-AB40-A7BF-0C78BF020E9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b="7423"/>
          <a:stretch/>
        </p:blipFill>
        <p:spPr>
          <a:xfrm>
            <a:off x="556286" y="4693265"/>
            <a:ext cx="3065453" cy="25263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C972CE5-27E4-A64F-A14B-C3693B1B81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1096" b="-16083"/>
          <a:stretch/>
        </p:blipFill>
        <p:spPr>
          <a:xfrm>
            <a:off x="9481054" y="4710323"/>
            <a:ext cx="2425700" cy="295217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BE8C94F-F39B-EB46-9566-0070D8F1F6A8}"/>
              </a:ext>
            </a:extLst>
          </p:cNvPr>
          <p:cNvCxnSpPr/>
          <p:nvPr/>
        </p:nvCxnSpPr>
        <p:spPr>
          <a:xfrm flipV="1">
            <a:off x="1396219" y="3778155"/>
            <a:ext cx="581891" cy="8851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20AB314-A016-ED4E-8507-CEDC4F6D20D6}"/>
              </a:ext>
            </a:extLst>
          </p:cNvPr>
          <p:cNvCxnSpPr>
            <a:cxnSpLocks/>
          </p:cNvCxnSpPr>
          <p:nvPr/>
        </p:nvCxnSpPr>
        <p:spPr>
          <a:xfrm flipH="1" flipV="1">
            <a:off x="9643621" y="3708630"/>
            <a:ext cx="730404" cy="8966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EDC0631B-F21F-4FF1-BE2A-09DEBD69DC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1766" y="5005540"/>
            <a:ext cx="1687247" cy="483843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1E714D57-EE76-4CC6-8715-A9B5BA7B6245}"/>
              </a:ext>
            </a:extLst>
          </p:cNvPr>
          <p:cNvCxnSpPr/>
          <p:nvPr/>
        </p:nvCxnSpPr>
        <p:spPr>
          <a:xfrm>
            <a:off x="5353618" y="3708630"/>
            <a:ext cx="490194" cy="13542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6CDAFD0C-8AC7-4F5F-AAA7-D846E0631D8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97041" y="5062918"/>
            <a:ext cx="491929" cy="57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Syndromes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E87CBC-3D41-364A-81E4-382029DD75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8611" r="2069"/>
          <a:stretch/>
        </p:blipFill>
        <p:spPr>
          <a:xfrm>
            <a:off x="835025" y="2013796"/>
            <a:ext cx="5260975" cy="27855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5DC122E-030C-8F43-9F3E-40CD31B24D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09" r="5026" b="11631"/>
          <a:stretch/>
        </p:blipFill>
        <p:spPr>
          <a:xfrm>
            <a:off x="936625" y="3224927"/>
            <a:ext cx="5159375" cy="27855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752FAB6-AC0F-6B49-9839-95ED777E1F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625" y="4414681"/>
            <a:ext cx="5372100" cy="278553"/>
          </a:xfrm>
          <a:prstGeom prst="rect">
            <a:avLst/>
          </a:prstGeom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0B353600-8E6F-1C48-AF17-6F0971961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275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D7A9FCC9-B19F-9649-9C7D-9C620A280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71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6E991FC8-69A9-5F45-AAE5-9F1ED23E4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50891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70868872-5826-904C-AF9C-E3ACE8B312E2}"/>
              </a:ext>
            </a:extLst>
          </p:cNvPr>
          <p:cNvSpPr txBox="1"/>
          <p:nvPr/>
        </p:nvSpPr>
        <p:spPr>
          <a:xfrm>
            <a:off x="8110777" y="2001838"/>
            <a:ext cx="2653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dirty="0"/>
              <a:t>Localisation des erreurs : comment ?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EDC81CD-9CBD-8F49-BEAB-312C37C69F23}"/>
              </a:ext>
            </a:extLst>
          </p:cNvPr>
          <p:cNvSpPr txBox="1"/>
          <p:nvPr/>
        </p:nvSpPr>
        <p:spPr>
          <a:xfrm>
            <a:off x="6832607" y="3134148"/>
            <a:ext cx="5359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2. Résolution d’un système de taille correspondant aux   nombre d’erreurs afin de déterminer </a:t>
            </a:r>
            <a:r>
              <a:rPr lang="fr-FR" dirty="0">
                <a:solidFill>
                  <a:srgbClr val="FF0000"/>
                </a:solidFill>
              </a:rPr>
              <a:t>E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00E1A4D0-0F83-0F43-8C55-F97CC7F65867}"/>
              </a:ext>
            </a:extLst>
          </p:cNvPr>
          <p:cNvCxnSpPr>
            <a:stCxn id="26" idx="2"/>
          </p:cNvCxnSpPr>
          <p:nvPr/>
        </p:nvCxnSpPr>
        <p:spPr>
          <a:xfrm>
            <a:off x="9437623" y="2648169"/>
            <a:ext cx="0" cy="440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Image 40">
            <a:extLst>
              <a:ext uri="{FF2B5EF4-FFF2-40B4-BE49-F238E27FC236}">
                <a16:creationId xmlns:a16="http://schemas.microsoft.com/office/drawing/2014/main" id="{CC9E4454-A615-7C48-9A64-63B6280E5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5875" y="5857373"/>
            <a:ext cx="3320873" cy="355808"/>
          </a:xfrm>
          <a:prstGeom prst="rect">
            <a:avLst/>
          </a:prstGeom>
        </p:spPr>
      </p:pic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42EF80F4-17B4-604E-9866-0C3BC1823C56}"/>
              </a:ext>
            </a:extLst>
          </p:cNvPr>
          <p:cNvCxnSpPr/>
          <p:nvPr/>
        </p:nvCxnSpPr>
        <p:spPr>
          <a:xfrm flipH="1">
            <a:off x="3349015" y="237117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8C4C8023-3F27-2046-9BA2-1827CD0B9BAA}"/>
              </a:ext>
            </a:extLst>
          </p:cNvPr>
          <p:cNvSpPr txBox="1"/>
          <p:nvPr/>
        </p:nvSpPr>
        <p:spPr>
          <a:xfrm>
            <a:off x="7335774" y="4400596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3. Reconstitution de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/>
              <a:t> avec car </a:t>
            </a:r>
            <a:r>
              <a:rPr lang="fr-FR" dirty="0">
                <a:solidFill>
                  <a:srgbClr val="FF0000"/>
                </a:solidFill>
              </a:rPr>
              <a:t>C = R - E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3F0D8AD9-40F4-DD46-AB5D-EED0DF907475}"/>
              </a:ext>
            </a:extLst>
          </p:cNvPr>
          <p:cNvCxnSpPr/>
          <p:nvPr/>
        </p:nvCxnSpPr>
        <p:spPr>
          <a:xfrm flipH="1">
            <a:off x="9437622" y="36004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C9E5EFEE-6601-8749-ACD0-709EC80F8F6E}"/>
              </a:ext>
            </a:extLst>
          </p:cNvPr>
          <p:cNvCxnSpPr/>
          <p:nvPr/>
        </p:nvCxnSpPr>
        <p:spPr>
          <a:xfrm flipH="1">
            <a:off x="3349014" y="3617035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13350434-44C3-7F48-B10D-59D8BA70C65B}"/>
              </a:ext>
            </a:extLst>
          </p:cNvPr>
          <p:cNvCxnSpPr/>
          <p:nvPr/>
        </p:nvCxnSpPr>
        <p:spPr>
          <a:xfrm flipH="1">
            <a:off x="3349013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27391DF3-EE74-2E40-A18D-A9300EDE3C3F}"/>
              </a:ext>
            </a:extLst>
          </p:cNvPr>
          <p:cNvCxnSpPr/>
          <p:nvPr/>
        </p:nvCxnSpPr>
        <p:spPr>
          <a:xfrm flipH="1">
            <a:off x="9437622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ZoneTexte 48">
            <a:extLst>
              <a:ext uri="{FF2B5EF4-FFF2-40B4-BE49-F238E27FC236}">
                <a16:creationId xmlns:a16="http://schemas.microsoft.com/office/drawing/2014/main" id="{9ED19095-12EB-B74D-A272-C99AD216BAA3}"/>
              </a:ext>
            </a:extLst>
          </p:cNvPr>
          <p:cNvSpPr txBox="1"/>
          <p:nvPr/>
        </p:nvSpPr>
        <p:spPr>
          <a:xfrm>
            <a:off x="7468213" y="5870252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4. On retrouve </a:t>
            </a:r>
            <a:r>
              <a:rPr lang="fr-FR" dirty="0">
                <a:solidFill>
                  <a:srgbClr val="FF0000"/>
                </a:solidFill>
              </a:rPr>
              <a:t>U</a:t>
            </a:r>
            <a:r>
              <a:rPr lang="fr-FR" dirty="0"/>
              <a:t> le message envoyé</a:t>
            </a:r>
          </a:p>
        </p:txBody>
      </p:sp>
    </p:spTree>
    <p:extLst>
      <p:ext uri="{BB962C8B-B14F-4D97-AF65-F5344CB8AC3E}">
        <p14:creationId xmlns:p14="http://schemas.microsoft.com/office/powerpoint/2010/main" val="188284509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</TotalTime>
  <Words>701</Words>
  <Application>Microsoft Macintosh PowerPoint</Application>
  <PresentationFormat>Grand écran</PresentationFormat>
  <Paragraphs>99</Paragraphs>
  <Slides>15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Thème Office</vt:lpstr>
      <vt:lpstr>transmission perturbée et codes correcteur d’erreur</vt:lpstr>
      <vt:lpstr>Cadre général</vt:lpstr>
      <vt:lpstr>La Redondance</vt:lpstr>
      <vt:lpstr>Corps fini </vt:lpstr>
      <vt:lpstr>Décodage de Reed-Solomon</vt:lpstr>
      <vt:lpstr>Reed-Solomon:</vt:lpstr>
      <vt:lpstr>Présentation PowerPoint</vt:lpstr>
      <vt:lpstr>Décodage de Reed-Solomon par la méthode des Polynômes</vt:lpstr>
      <vt:lpstr>Décodage de Reed-Solomon par la méthode des Syndromes</vt:lpstr>
      <vt:lpstr>Implémentation en Python</vt:lpstr>
      <vt:lpstr>Fonctions créées dans les fichiers python</vt:lpstr>
      <vt:lpstr>Préparation de l’image </vt:lpstr>
      <vt:lpstr>Présentation PowerPoint</vt:lpstr>
      <vt:lpstr>Présentation PowerPoint</vt:lpstr>
      <vt:lpstr>Complexité des algorithmes de décodage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QR-code et codes correcteur d’erreur</dc:title>
  <dc:creator>Astrid GOOSSENS</dc:creator>
  <cp:lastModifiedBy>Astrid GOOSSENS</cp:lastModifiedBy>
  <cp:revision>75</cp:revision>
  <dcterms:created xsi:type="dcterms:W3CDTF">2021-01-08T13:56:20Z</dcterms:created>
  <dcterms:modified xsi:type="dcterms:W3CDTF">2021-05-20T10:17:58Z</dcterms:modified>
</cp:coreProperties>
</file>

<file path=docProps/thumbnail.jpeg>
</file>